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1747427-F7FD-45D5-8A24-50F72D282CFE}" type="datetimeFigureOut">
              <a:rPr lang="ru-KZ" smtClean="0"/>
              <a:t>01.09.2022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82756F6-CF5A-4145-AD81-98B873E22348}" type="slidenum">
              <a:rPr lang="ru-KZ" smtClean="0"/>
              <a:t>‹#›</a:t>
            </a:fld>
            <a:endParaRPr lang="ru-KZ"/>
          </a:p>
        </p:txBody>
      </p:sp>
    </p:spTree>
    <p:extLst>
      <p:ext uri="{BB962C8B-B14F-4D97-AF65-F5344CB8AC3E}">
        <p14:creationId xmlns:p14="http://schemas.microsoft.com/office/powerpoint/2010/main" val="57745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747427-F7FD-45D5-8A24-50F72D282CFE}"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482756F6-CF5A-4145-AD81-98B873E22348}" type="slidenum">
              <a:rPr lang="ru-KZ" smtClean="0"/>
              <a:t>‹#›</a:t>
            </a:fld>
            <a:endParaRPr lang="ru-KZ"/>
          </a:p>
        </p:txBody>
      </p:sp>
    </p:spTree>
    <p:extLst>
      <p:ext uri="{BB962C8B-B14F-4D97-AF65-F5344CB8AC3E}">
        <p14:creationId xmlns:p14="http://schemas.microsoft.com/office/powerpoint/2010/main" val="52226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1747427-F7FD-45D5-8A24-50F72D282CFE}" type="datetimeFigureOut">
              <a:rPr lang="ru-KZ" smtClean="0"/>
              <a:t>01.09.2022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82756F6-CF5A-4145-AD81-98B873E22348}" type="slidenum">
              <a:rPr lang="ru-KZ" smtClean="0"/>
              <a:t>‹#›</a:t>
            </a:fld>
            <a:endParaRPr lang="ru-KZ"/>
          </a:p>
        </p:txBody>
      </p:sp>
    </p:spTree>
    <p:extLst>
      <p:ext uri="{BB962C8B-B14F-4D97-AF65-F5344CB8AC3E}">
        <p14:creationId xmlns:p14="http://schemas.microsoft.com/office/powerpoint/2010/main" val="620666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1747427-F7FD-45D5-8A24-50F72D282CFE}"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482756F6-CF5A-4145-AD81-98B873E22348}" type="slidenum">
              <a:rPr lang="ru-KZ" smtClean="0"/>
              <a:t>‹#›</a:t>
            </a:fld>
            <a:endParaRPr lang="ru-KZ"/>
          </a:p>
        </p:txBody>
      </p:sp>
    </p:spTree>
    <p:extLst>
      <p:ext uri="{BB962C8B-B14F-4D97-AF65-F5344CB8AC3E}">
        <p14:creationId xmlns:p14="http://schemas.microsoft.com/office/powerpoint/2010/main" val="104006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1747427-F7FD-45D5-8A24-50F72D282CFE}" type="datetimeFigureOut">
              <a:rPr lang="ru-KZ" smtClean="0"/>
              <a:t>01.09.2022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82756F6-CF5A-4145-AD81-98B873E22348}" type="slidenum">
              <a:rPr lang="ru-KZ" smtClean="0"/>
              <a:t>‹#›</a:t>
            </a:fld>
            <a:endParaRPr lang="ru-KZ"/>
          </a:p>
        </p:txBody>
      </p:sp>
    </p:spTree>
    <p:extLst>
      <p:ext uri="{BB962C8B-B14F-4D97-AF65-F5344CB8AC3E}">
        <p14:creationId xmlns:p14="http://schemas.microsoft.com/office/powerpoint/2010/main" val="2231262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1747427-F7FD-45D5-8A24-50F72D282CFE}"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82756F6-CF5A-4145-AD81-98B873E22348}" type="slidenum">
              <a:rPr lang="ru-KZ" smtClean="0"/>
              <a:t>‹#›</a:t>
            </a:fld>
            <a:endParaRPr lang="ru-KZ"/>
          </a:p>
        </p:txBody>
      </p:sp>
    </p:spTree>
    <p:extLst>
      <p:ext uri="{BB962C8B-B14F-4D97-AF65-F5344CB8AC3E}">
        <p14:creationId xmlns:p14="http://schemas.microsoft.com/office/powerpoint/2010/main" val="142149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1747427-F7FD-45D5-8A24-50F72D282CFE}" type="datetimeFigureOut">
              <a:rPr lang="ru-KZ" smtClean="0"/>
              <a:t>01.09.2022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482756F6-CF5A-4145-AD81-98B873E22348}" type="slidenum">
              <a:rPr lang="ru-KZ" smtClean="0"/>
              <a:t>‹#›</a:t>
            </a:fld>
            <a:endParaRPr lang="ru-KZ"/>
          </a:p>
        </p:txBody>
      </p:sp>
    </p:spTree>
    <p:extLst>
      <p:ext uri="{BB962C8B-B14F-4D97-AF65-F5344CB8AC3E}">
        <p14:creationId xmlns:p14="http://schemas.microsoft.com/office/powerpoint/2010/main" val="204181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1747427-F7FD-45D5-8A24-50F72D282CFE}" type="datetimeFigureOut">
              <a:rPr lang="ru-KZ" smtClean="0"/>
              <a:t>01.09.2022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482756F6-CF5A-4145-AD81-98B873E22348}" type="slidenum">
              <a:rPr lang="ru-KZ" smtClean="0"/>
              <a:t>‹#›</a:t>
            </a:fld>
            <a:endParaRPr lang="ru-KZ"/>
          </a:p>
        </p:txBody>
      </p:sp>
    </p:spTree>
    <p:extLst>
      <p:ext uri="{BB962C8B-B14F-4D97-AF65-F5344CB8AC3E}">
        <p14:creationId xmlns:p14="http://schemas.microsoft.com/office/powerpoint/2010/main" val="961053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47427-F7FD-45D5-8A24-50F72D282CFE}" type="datetimeFigureOut">
              <a:rPr lang="ru-KZ" smtClean="0"/>
              <a:t>01.09.2022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482756F6-CF5A-4145-AD81-98B873E22348}" type="slidenum">
              <a:rPr lang="ru-KZ" smtClean="0"/>
              <a:t>‹#›</a:t>
            </a:fld>
            <a:endParaRPr lang="ru-KZ"/>
          </a:p>
        </p:txBody>
      </p:sp>
    </p:spTree>
    <p:extLst>
      <p:ext uri="{BB962C8B-B14F-4D97-AF65-F5344CB8AC3E}">
        <p14:creationId xmlns:p14="http://schemas.microsoft.com/office/powerpoint/2010/main" val="3532995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1747427-F7FD-45D5-8A24-50F72D282CFE}" type="datetimeFigureOut">
              <a:rPr lang="ru-KZ" smtClean="0"/>
              <a:t>01.09.2022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82756F6-CF5A-4145-AD81-98B873E22348}" type="slidenum">
              <a:rPr lang="ru-KZ" smtClean="0"/>
              <a:t>‹#›</a:t>
            </a:fld>
            <a:endParaRPr lang="ru-KZ"/>
          </a:p>
        </p:txBody>
      </p:sp>
    </p:spTree>
    <p:extLst>
      <p:ext uri="{BB962C8B-B14F-4D97-AF65-F5344CB8AC3E}">
        <p14:creationId xmlns:p14="http://schemas.microsoft.com/office/powerpoint/2010/main" val="191141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1747427-F7FD-45D5-8A24-50F72D282CFE}"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482756F6-CF5A-4145-AD81-98B873E22348}" type="slidenum">
              <a:rPr lang="ru-KZ" smtClean="0"/>
              <a:t>‹#›</a:t>
            </a:fld>
            <a:endParaRPr lang="ru-KZ"/>
          </a:p>
        </p:txBody>
      </p:sp>
    </p:spTree>
    <p:extLst>
      <p:ext uri="{BB962C8B-B14F-4D97-AF65-F5344CB8AC3E}">
        <p14:creationId xmlns:p14="http://schemas.microsoft.com/office/powerpoint/2010/main" val="19655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1747427-F7FD-45D5-8A24-50F72D282CFE}" type="datetimeFigureOut">
              <a:rPr lang="ru-KZ" smtClean="0"/>
              <a:t>01.09.2022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82756F6-CF5A-4145-AD81-98B873E22348}"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029729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DB23C4-9701-4478-B694-D09C1CE3F663}"/>
              </a:ext>
            </a:extLst>
          </p:cNvPr>
          <p:cNvSpPr>
            <a:spLocks noGrp="1"/>
          </p:cNvSpPr>
          <p:nvPr>
            <p:ph type="ctrTitle"/>
          </p:nvPr>
        </p:nvSpPr>
        <p:spPr/>
        <p:txBody>
          <a:bodyPr/>
          <a:lstStyle/>
          <a:p>
            <a:pPr algn="ctr"/>
            <a:r>
              <a:rPr lang="en-US" dirty="0">
                <a:solidFill>
                  <a:srgbClr val="00B0F0"/>
                </a:solidFill>
              </a:rPr>
              <a:t>The lecture 4</a:t>
            </a:r>
            <a:endParaRPr lang="ru-KZ" dirty="0">
              <a:solidFill>
                <a:srgbClr val="00B0F0"/>
              </a:solidFill>
            </a:endParaRPr>
          </a:p>
        </p:txBody>
      </p:sp>
      <p:sp>
        <p:nvSpPr>
          <p:cNvPr id="3" name="Подзаголовок 2">
            <a:extLst>
              <a:ext uri="{FF2B5EF4-FFF2-40B4-BE49-F238E27FC236}">
                <a16:creationId xmlns:a16="http://schemas.microsoft.com/office/drawing/2014/main" id="{6E5A2B0F-D30A-4063-98EC-60F08247CB11}"/>
              </a:ext>
            </a:extLst>
          </p:cNvPr>
          <p:cNvSpPr>
            <a:spLocks noGrp="1"/>
          </p:cNvSpPr>
          <p:nvPr>
            <p:ph type="subTitle" idx="1"/>
          </p:nvPr>
        </p:nvSpPr>
        <p:spPr>
          <a:xfrm>
            <a:off x="599227" y="4967712"/>
            <a:ext cx="10993546" cy="590321"/>
          </a:xfrm>
        </p:spPr>
        <p:txBody>
          <a:bodyPr/>
          <a:lstStyle/>
          <a:p>
            <a:pPr algn="r"/>
            <a:r>
              <a:rPr lang="en-US" dirty="0">
                <a:solidFill>
                  <a:srgbClr val="FFC000"/>
                </a:solidFill>
              </a:rPr>
              <a:t>Python in parallel programming</a:t>
            </a:r>
            <a:endParaRPr lang="ru-KZ" dirty="0">
              <a:solidFill>
                <a:srgbClr val="FFC000"/>
              </a:solidFill>
            </a:endParaRPr>
          </a:p>
        </p:txBody>
      </p:sp>
    </p:spTree>
    <p:extLst>
      <p:ext uri="{BB962C8B-B14F-4D97-AF65-F5344CB8AC3E}">
        <p14:creationId xmlns:p14="http://schemas.microsoft.com/office/powerpoint/2010/main" val="307006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CDD726-DC34-4D97-83AE-E1CE34E79630}"/>
              </a:ext>
            </a:extLst>
          </p:cNvPr>
          <p:cNvSpPr>
            <a:spLocks noGrp="1"/>
          </p:cNvSpPr>
          <p:nvPr>
            <p:ph type="title"/>
          </p:nvPr>
        </p:nvSpPr>
        <p:spPr>
          <a:xfrm>
            <a:off x="581192" y="702156"/>
            <a:ext cx="11029616" cy="898044"/>
          </a:xfrm>
        </p:spPr>
        <p:txBody>
          <a:bodyPr/>
          <a:lstStyle/>
          <a:p>
            <a:pPr algn="ctr"/>
            <a:r>
              <a:rPr lang="en-US" dirty="0">
                <a:solidFill>
                  <a:srgbClr val="FFC000"/>
                </a:solidFill>
              </a:rPr>
              <a:t>Python in a parallel world</a:t>
            </a:r>
            <a:endParaRPr lang="ru-KZ" dirty="0">
              <a:solidFill>
                <a:srgbClr val="FFC000"/>
              </a:solidFill>
            </a:endParaRPr>
          </a:p>
        </p:txBody>
      </p:sp>
      <p:sp>
        <p:nvSpPr>
          <p:cNvPr id="3" name="Объект 2">
            <a:extLst>
              <a:ext uri="{FF2B5EF4-FFF2-40B4-BE49-F238E27FC236}">
                <a16:creationId xmlns:a16="http://schemas.microsoft.com/office/drawing/2014/main" id="{A585A40A-062A-4A01-9527-79D9C365D7CA}"/>
              </a:ext>
            </a:extLst>
          </p:cNvPr>
          <p:cNvSpPr>
            <a:spLocks noGrp="1"/>
          </p:cNvSpPr>
          <p:nvPr>
            <p:ph idx="1"/>
          </p:nvPr>
        </p:nvSpPr>
        <p:spPr/>
        <p:txBody>
          <a:bodyPr>
            <a:normAutofit lnSpcReduction="10000"/>
          </a:bodyPr>
          <a:lstStyle/>
          <a:p>
            <a:pPr marL="0" indent="0">
              <a:buNone/>
            </a:pPr>
            <a:r>
              <a:rPr lang="en-US" dirty="0"/>
              <a:t>To be an interpreted language, Python is fast, and if speed is critical, it easily interfaces with extensions written in faster languages, such as C or C++. A common way of using Python is to use it for the high-level logic of a program. </a:t>
            </a:r>
          </a:p>
          <a:p>
            <a:pPr marL="0" indent="0">
              <a:buNone/>
            </a:pPr>
            <a:r>
              <a:rPr lang="en-US" dirty="0"/>
              <a:t>The Python interpreter is written in C and is known as </a:t>
            </a:r>
            <a:r>
              <a:rPr lang="en-US" dirty="0" err="1"/>
              <a:t>CPython</a:t>
            </a:r>
            <a:r>
              <a:rPr lang="en-US" dirty="0"/>
              <a:t>. The interpreter translates the Python code in an intermediate language called Python bytecode, which is analogous to an assembly language, but contains a high level of instruction. </a:t>
            </a:r>
          </a:p>
          <a:p>
            <a:pPr marL="0" indent="0">
              <a:buNone/>
            </a:pPr>
            <a:r>
              <a:rPr lang="en-US" dirty="0"/>
              <a:t>While a Python program runs, the so-called evaluation loop translates Python bytecode into machine-specific operations. The use of interpreter has advantages in code programming and debugging, but the speed of a program could be a problem. </a:t>
            </a:r>
          </a:p>
          <a:p>
            <a:pPr marL="0" indent="0">
              <a:buNone/>
            </a:pPr>
            <a:r>
              <a:rPr lang="en-US" dirty="0"/>
              <a:t>A first solution is provided by third-party packages, where a programmer writes a C module and then imports it from Python. Another solution is the use of a Just-in-Time Python compiler, which is an alternative to </a:t>
            </a:r>
            <a:r>
              <a:rPr lang="en-US" dirty="0" err="1"/>
              <a:t>CPython</a:t>
            </a:r>
            <a:r>
              <a:rPr lang="en-US" dirty="0"/>
              <a:t>, for example, the </a:t>
            </a:r>
            <a:r>
              <a:rPr lang="en-US" dirty="0" err="1"/>
              <a:t>PyPy</a:t>
            </a:r>
            <a:r>
              <a:rPr lang="en-US" dirty="0"/>
              <a:t> implementation optimizes code generation and the speed of a Python program. </a:t>
            </a:r>
          </a:p>
          <a:p>
            <a:pPr marL="0" indent="0">
              <a:buNone/>
            </a:pPr>
            <a:r>
              <a:rPr lang="en-US" dirty="0"/>
              <a:t>In fact, Python provides ad hoc modules that could benefit from parallelism.</a:t>
            </a:r>
            <a:endParaRPr lang="ru-KZ" dirty="0"/>
          </a:p>
        </p:txBody>
      </p:sp>
    </p:spTree>
    <p:extLst>
      <p:ext uri="{BB962C8B-B14F-4D97-AF65-F5344CB8AC3E}">
        <p14:creationId xmlns:p14="http://schemas.microsoft.com/office/powerpoint/2010/main" val="4047540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D2CED1-84E6-44DE-A487-91CA7638181A}"/>
              </a:ext>
            </a:extLst>
          </p:cNvPr>
          <p:cNvSpPr>
            <a:spLocks noGrp="1"/>
          </p:cNvSpPr>
          <p:nvPr>
            <p:ph type="title"/>
          </p:nvPr>
        </p:nvSpPr>
        <p:spPr/>
        <p:txBody>
          <a:bodyPr/>
          <a:lstStyle/>
          <a:p>
            <a:pPr algn="ctr"/>
            <a:r>
              <a:rPr lang="en-US" dirty="0">
                <a:solidFill>
                  <a:srgbClr val="FFC000"/>
                </a:solidFill>
              </a:rPr>
              <a:t>Processes and threads</a:t>
            </a:r>
            <a:endParaRPr lang="ru-KZ" dirty="0">
              <a:solidFill>
                <a:srgbClr val="FFC000"/>
              </a:solidFill>
            </a:endParaRPr>
          </a:p>
        </p:txBody>
      </p:sp>
      <p:sp>
        <p:nvSpPr>
          <p:cNvPr id="3" name="Объект 2">
            <a:extLst>
              <a:ext uri="{FF2B5EF4-FFF2-40B4-BE49-F238E27FC236}">
                <a16:creationId xmlns:a16="http://schemas.microsoft.com/office/drawing/2014/main" id="{1C8920E2-2C63-4208-88AB-88D72664DE92}"/>
              </a:ext>
            </a:extLst>
          </p:cNvPr>
          <p:cNvSpPr>
            <a:spLocks noGrp="1"/>
          </p:cNvSpPr>
          <p:nvPr>
            <p:ph idx="1"/>
          </p:nvPr>
        </p:nvSpPr>
        <p:spPr/>
        <p:txBody>
          <a:bodyPr>
            <a:normAutofit fontScale="92500" lnSpcReduction="20000"/>
          </a:bodyPr>
          <a:lstStyle/>
          <a:p>
            <a:pPr marL="0" indent="0">
              <a:buNone/>
            </a:pPr>
            <a:r>
              <a:rPr lang="en-US" dirty="0"/>
              <a:t>A process is an executing instance of an application, for example, double-clicking on the Internet browser icon on the desktop will start a process than runs the browser. A thread is</a:t>
            </a:r>
          </a:p>
          <a:p>
            <a:pPr marL="0" indent="0">
              <a:buNone/>
            </a:pPr>
            <a:r>
              <a:rPr lang="en-US" dirty="0"/>
              <a:t> an active flow of control that can be activated in parallel with other threads within the same process. </a:t>
            </a:r>
          </a:p>
          <a:p>
            <a:pPr marL="0" indent="0">
              <a:buNone/>
            </a:pPr>
            <a:r>
              <a:rPr lang="en-US" dirty="0"/>
              <a:t>The term "flow control" means a sequential execution of machine instructions.  Also, a process can contain multiple threads, so starting the browser, the operating system create a process and begins executing the primary threads of that process. </a:t>
            </a:r>
          </a:p>
          <a:p>
            <a:pPr marL="0" indent="0">
              <a:buNone/>
            </a:pPr>
            <a:r>
              <a:rPr lang="en-US" dirty="0"/>
              <a:t>Each thread can execute a set of instructions (typically, a function) independently and in parallel with other processes or threads. </a:t>
            </a:r>
          </a:p>
          <a:p>
            <a:pPr marL="0" indent="0">
              <a:buNone/>
            </a:pPr>
            <a:r>
              <a:rPr lang="en-US" dirty="0"/>
              <a:t>However, being the different active threads within the same process, they share space addressing and then the data structures. A thread is sometimes called a lightweight process because it shares many characteristics of a process, in particular, the characteristics of being a sequential flow of control that is executed in parallel with other control flows that are sequential. </a:t>
            </a:r>
          </a:p>
          <a:p>
            <a:pPr marL="0" indent="0">
              <a:buNone/>
            </a:pPr>
            <a:r>
              <a:rPr lang="en-US" dirty="0"/>
              <a:t>The term "light" is intended to indicate that the implementation of a thread is less onerous than that of a real process. However, unlike the processes, multiple threads may share many resources, in particular, space addressing and then the data structures.</a:t>
            </a:r>
            <a:endParaRPr lang="ru-KZ" dirty="0"/>
          </a:p>
        </p:txBody>
      </p:sp>
    </p:spTree>
    <p:extLst>
      <p:ext uri="{BB962C8B-B14F-4D97-AF65-F5344CB8AC3E}">
        <p14:creationId xmlns:p14="http://schemas.microsoft.com/office/powerpoint/2010/main" val="284551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995C8FB-2D19-4FA9-A7AF-F945CCCF9170}"/>
              </a:ext>
            </a:extLst>
          </p:cNvPr>
          <p:cNvSpPr>
            <a:spLocks noGrp="1"/>
          </p:cNvSpPr>
          <p:nvPr>
            <p:ph type="title"/>
          </p:nvPr>
        </p:nvSpPr>
        <p:spPr/>
        <p:txBody>
          <a:bodyPr/>
          <a:lstStyle/>
          <a:p>
            <a:pPr algn="ctr"/>
            <a:r>
              <a:rPr lang="en-US" dirty="0">
                <a:solidFill>
                  <a:srgbClr val="FFC000"/>
                </a:solidFill>
              </a:rPr>
              <a:t>Processes and threads</a:t>
            </a:r>
            <a:endParaRPr lang="ru-KZ" dirty="0"/>
          </a:p>
        </p:txBody>
      </p:sp>
      <p:sp>
        <p:nvSpPr>
          <p:cNvPr id="3" name="Объект 2">
            <a:extLst>
              <a:ext uri="{FF2B5EF4-FFF2-40B4-BE49-F238E27FC236}">
                <a16:creationId xmlns:a16="http://schemas.microsoft.com/office/drawing/2014/main" id="{8339CFF6-544C-4536-A520-39155457E2BC}"/>
              </a:ext>
            </a:extLst>
          </p:cNvPr>
          <p:cNvSpPr>
            <a:spLocks noGrp="1"/>
          </p:cNvSpPr>
          <p:nvPr>
            <p:ph idx="1"/>
          </p:nvPr>
        </p:nvSpPr>
        <p:spPr/>
        <p:txBody>
          <a:bodyPr/>
          <a:lstStyle/>
          <a:p>
            <a:r>
              <a:rPr lang="en-US" dirty="0"/>
              <a:t>A process can consist of multiple parallel threads.</a:t>
            </a:r>
          </a:p>
          <a:p>
            <a:r>
              <a:rPr lang="en-US" dirty="0"/>
              <a:t>Normally, the creation and management of a thread by the operating system is</a:t>
            </a:r>
            <a:r>
              <a:rPr lang="kk-KZ" dirty="0"/>
              <a:t> </a:t>
            </a:r>
            <a:r>
              <a:rPr lang="en-US" dirty="0"/>
              <a:t>less expensive in terms of CPU's resources than the creation and management of</a:t>
            </a:r>
            <a:r>
              <a:rPr lang="kk-KZ" dirty="0"/>
              <a:t> </a:t>
            </a:r>
            <a:r>
              <a:rPr lang="en-US" dirty="0"/>
              <a:t>a process. Threads are used for small tasks, whereas processes are used for more</a:t>
            </a:r>
            <a:r>
              <a:rPr lang="kk-KZ" dirty="0"/>
              <a:t> </a:t>
            </a:r>
            <a:r>
              <a:rPr lang="en-US" dirty="0"/>
              <a:t>heavyweight tasks—basically, the execution of applications.</a:t>
            </a:r>
          </a:p>
          <a:p>
            <a:r>
              <a:rPr lang="en-US" dirty="0"/>
              <a:t>The threads of the same process share the address space and other resources, while</a:t>
            </a:r>
            <a:r>
              <a:rPr lang="kk-KZ" dirty="0"/>
              <a:t> </a:t>
            </a:r>
            <a:r>
              <a:rPr lang="en-US" dirty="0"/>
              <a:t>processes are independent of each other.</a:t>
            </a:r>
            <a:endParaRPr lang="ru-KZ" dirty="0"/>
          </a:p>
        </p:txBody>
      </p:sp>
    </p:spTree>
    <p:extLst>
      <p:ext uri="{BB962C8B-B14F-4D97-AF65-F5344CB8AC3E}">
        <p14:creationId xmlns:p14="http://schemas.microsoft.com/office/powerpoint/2010/main" val="1769175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931E32-D7A1-4ACA-B97C-F96B76597187}"/>
              </a:ext>
            </a:extLst>
          </p:cNvPr>
          <p:cNvSpPr>
            <a:spLocks noGrp="1"/>
          </p:cNvSpPr>
          <p:nvPr>
            <p:ph type="title"/>
          </p:nvPr>
        </p:nvSpPr>
        <p:spPr/>
        <p:txBody>
          <a:bodyPr/>
          <a:lstStyle/>
          <a:p>
            <a:pPr algn="ctr"/>
            <a:r>
              <a:rPr lang="en-US" dirty="0">
                <a:solidFill>
                  <a:srgbClr val="FFC000"/>
                </a:solidFill>
              </a:rPr>
              <a:t>Threads in python</a:t>
            </a:r>
            <a:endParaRPr lang="ru-KZ" dirty="0">
              <a:solidFill>
                <a:srgbClr val="FFC000"/>
              </a:solidFill>
            </a:endParaRPr>
          </a:p>
        </p:txBody>
      </p:sp>
      <p:sp>
        <p:nvSpPr>
          <p:cNvPr id="3" name="Объект 2">
            <a:extLst>
              <a:ext uri="{FF2B5EF4-FFF2-40B4-BE49-F238E27FC236}">
                <a16:creationId xmlns:a16="http://schemas.microsoft.com/office/drawing/2014/main" id="{8FCB9BD1-194C-4479-BEBD-094408C72B33}"/>
              </a:ext>
            </a:extLst>
          </p:cNvPr>
          <p:cNvSpPr>
            <a:spLocks noGrp="1"/>
          </p:cNvSpPr>
          <p:nvPr>
            <p:ph idx="1"/>
          </p:nvPr>
        </p:nvSpPr>
        <p:spPr/>
        <p:txBody>
          <a:bodyPr/>
          <a:lstStyle/>
          <a:p>
            <a:r>
              <a:rPr lang="en-US" dirty="0"/>
              <a:t>As mentioned briefly in the previous section, thread-based parallelism is the standard way</a:t>
            </a:r>
            <a:r>
              <a:rPr lang="kk-KZ" dirty="0"/>
              <a:t> </a:t>
            </a:r>
            <a:r>
              <a:rPr lang="en-US" dirty="0"/>
              <a:t>of writing parallel programs. However, the Python interpreter is not fully thread-safe. In order</a:t>
            </a:r>
            <a:r>
              <a:rPr lang="kk-KZ" dirty="0"/>
              <a:t> </a:t>
            </a:r>
            <a:r>
              <a:rPr lang="en-US" dirty="0"/>
              <a:t>to support multithreaded Python programs, a global lock called the Global Interpreter Lock</a:t>
            </a:r>
            <a:r>
              <a:rPr lang="kk-KZ" dirty="0"/>
              <a:t> </a:t>
            </a:r>
            <a:r>
              <a:rPr lang="en-US" dirty="0"/>
              <a:t>(GIL) is used. This means that only one thread can execute the Python code at the same time;</a:t>
            </a:r>
          </a:p>
          <a:p>
            <a:r>
              <a:rPr lang="en-US" dirty="0"/>
              <a:t>Python automatically switches to the next thread after a short period of time or when a thread</a:t>
            </a:r>
            <a:r>
              <a:rPr lang="kk-KZ" dirty="0"/>
              <a:t> </a:t>
            </a:r>
            <a:r>
              <a:rPr lang="en-US" dirty="0"/>
              <a:t>does something that may take a while. The GIL is not enough to avoid problems in your own</a:t>
            </a:r>
            <a:r>
              <a:rPr lang="kk-KZ" dirty="0"/>
              <a:t> </a:t>
            </a:r>
            <a:r>
              <a:rPr lang="en-US" dirty="0"/>
              <a:t>programs. </a:t>
            </a:r>
            <a:r>
              <a:rPr lang="kk-KZ" dirty="0"/>
              <a:t> </a:t>
            </a:r>
          </a:p>
          <a:p>
            <a:r>
              <a:rPr lang="en-US" dirty="0"/>
              <a:t>Although, if multiple threads attempt to access the same data object, it may end up</a:t>
            </a:r>
            <a:r>
              <a:rPr lang="kk-KZ" dirty="0"/>
              <a:t> </a:t>
            </a:r>
            <a:r>
              <a:rPr lang="en-US" dirty="0"/>
              <a:t>in an inconsistent state.</a:t>
            </a:r>
            <a:endParaRPr lang="ru-KZ" dirty="0"/>
          </a:p>
        </p:txBody>
      </p:sp>
    </p:spTree>
    <p:extLst>
      <p:ext uri="{BB962C8B-B14F-4D97-AF65-F5344CB8AC3E}">
        <p14:creationId xmlns:p14="http://schemas.microsoft.com/office/powerpoint/2010/main" val="3649636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F3DEDB-2562-46B1-BFBE-FF8ECBEA0C1C}"/>
              </a:ext>
            </a:extLst>
          </p:cNvPr>
          <p:cNvSpPr>
            <a:spLocks noGrp="1"/>
          </p:cNvSpPr>
          <p:nvPr>
            <p:ph type="title"/>
          </p:nvPr>
        </p:nvSpPr>
        <p:spPr/>
        <p:txBody>
          <a:bodyPr/>
          <a:lstStyle/>
          <a:p>
            <a:pPr algn="ctr"/>
            <a:r>
              <a:rPr lang="en-US" dirty="0">
                <a:solidFill>
                  <a:srgbClr val="FFC000"/>
                </a:solidFill>
              </a:rPr>
              <a:t>Creating threads</a:t>
            </a:r>
            <a:endParaRPr lang="ru-KZ" dirty="0">
              <a:solidFill>
                <a:srgbClr val="FFC000"/>
              </a:solidFill>
            </a:endParaRPr>
          </a:p>
        </p:txBody>
      </p:sp>
      <p:pic>
        <p:nvPicPr>
          <p:cNvPr id="10" name="Рисунок 9">
            <a:extLst>
              <a:ext uri="{FF2B5EF4-FFF2-40B4-BE49-F238E27FC236}">
                <a16:creationId xmlns:a16="http://schemas.microsoft.com/office/drawing/2014/main" id="{A0534CDE-EEE1-4AA8-8AFE-3FCF16F5EEE3}"/>
              </a:ext>
            </a:extLst>
          </p:cNvPr>
          <p:cNvPicPr>
            <a:picLocks noChangeAspect="1"/>
          </p:cNvPicPr>
          <p:nvPr/>
        </p:nvPicPr>
        <p:blipFill>
          <a:blip r:embed="rId2"/>
          <a:stretch>
            <a:fillRect/>
          </a:stretch>
        </p:blipFill>
        <p:spPr>
          <a:xfrm>
            <a:off x="428792" y="1835895"/>
            <a:ext cx="5306606" cy="4607238"/>
          </a:xfrm>
          <a:prstGeom prst="rect">
            <a:avLst/>
          </a:prstGeom>
        </p:spPr>
      </p:pic>
      <p:pic>
        <p:nvPicPr>
          <p:cNvPr id="12" name="Рисунок 11">
            <a:extLst>
              <a:ext uri="{FF2B5EF4-FFF2-40B4-BE49-F238E27FC236}">
                <a16:creationId xmlns:a16="http://schemas.microsoft.com/office/drawing/2014/main" id="{23AA8C46-0033-48E8-A2D5-59F8973717A1}"/>
              </a:ext>
            </a:extLst>
          </p:cNvPr>
          <p:cNvPicPr>
            <a:picLocks noChangeAspect="1"/>
          </p:cNvPicPr>
          <p:nvPr/>
        </p:nvPicPr>
        <p:blipFill>
          <a:blip r:embed="rId3"/>
          <a:stretch>
            <a:fillRect/>
          </a:stretch>
        </p:blipFill>
        <p:spPr>
          <a:xfrm>
            <a:off x="6003183" y="1998711"/>
            <a:ext cx="4487017" cy="4389869"/>
          </a:xfrm>
          <a:prstGeom prst="rect">
            <a:avLst/>
          </a:prstGeom>
        </p:spPr>
      </p:pic>
    </p:spTree>
    <p:extLst>
      <p:ext uri="{BB962C8B-B14F-4D97-AF65-F5344CB8AC3E}">
        <p14:creationId xmlns:p14="http://schemas.microsoft.com/office/powerpoint/2010/main" val="1429268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3B643D-44F4-42ED-959F-7A99411A54C6}"/>
              </a:ext>
            </a:extLst>
          </p:cNvPr>
          <p:cNvSpPr>
            <a:spLocks noGrp="1"/>
          </p:cNvSpPr>
          <p:nvPr>
            <p:ph type="title"/>
          </p:nvPr>
        </p:nvSpPr>
        <p:spPr/>
        <p:txBody>
          <a:bodyPr/>
          <a:lstStyle/>
          <a:p>
            <a:pPr algn="ctr"/>
            <a:r>
              <a:rPr lang="en-US" dirty="0">
                <a:solidFill>
                  <a:srgbClr val="FFC000"/>
                </a:solidFill>
              </a:rPr>
              <a:t>threads</a:t>
            </a:r>
            <a:endParaRPr lang="ru-KZ" dirty="0">
              <a:solidFill>
                <a:srgbClr val="FFC000"/>
              </a:solidFill>
            </a:endParaRPr>
          </a:p>
        </p:txBody>
      </p:sp>
      <p:sp>
        <p:nvSpPr>
          <p:cNvPr id="3" name="Объект 2">
            <a:extLst>
              <a:ext uri="{FF2B5EF4-FFF2-40B4-BE49-F238E27FC236}">
                <a16:creationId xmlns:a16="http://schemas.microsoft.com/office/drawing/2014/main" id="{84322ADA-E529-43E1-B58C-EA44C2993E8A}"/>
              </a:ext>
            </a:extLst>
          </p:cNvPr>
          <p:cNvSpPr>
            <a:spLocks noGrp="1"/>
          </p:cNvSpPr>
          <p:nvPr>
            <p:ph idx="1"/>
          </p:nvPr>
        </p:nvSpPr>
        <p:spPr/>
        <p:txBody>
          <a:bodyPr/>
          <a:lstStyle/>
          <a:p>
            <a:r>
              <a:rPr lang="en-US" dirty="0"/>
              <a:t>While the main program has reached the end, the thread continues printing its message every two seconds. This example demonstrates what threads are—a subtask doing something in a parent process.</a:t>
            </a:r>
          </a:p>
          <a:p>
            <a:r>
              <a:rPr lang="en-US" dirty="0"/>
              <a:t>A key point to make when using threads is that you must always make sure that you never leave any thread running in the background. This is very bad programming and can cause you all sorts of pain when you work on bigger applications.</a:t>
            </a:r>
            <a:endParaRPr lang="ru-KZ" dirty="0"/>
          </a:p>
        </p:txBody>
      </p:sp>
    </p:spTree>
    <p:extLst>
      <p:ext uri="{BB962C8B-B14F-4D97-AF65-F5344CB8AC3E}">
        <p14:creationId xmlns:p14="http://schemas.microsoft.com/office/powerpoint/2010/main" val="1888371353"/>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113</TotalTime>
  <Words>756</Words>
  <Application>Microsoft Office PowerPoint</Application>
  <PresentationFormat>Широкоэкранный</PresentationFormat>
  <Paragraphs>27</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Corbel</vt:lpstr>
      <vt:lpstr>Gill Sans MT</vt:lpstr>
      <vt:lpstr>Wingdings 2</vt:lpstr>
      <vt:lpstr>Дивиденд</vt:lpstr>
      <vt:lpstr>The lecture 4</vt:lpstr>
      <vt:lpstr>Python in a parallel world</vt:lpstr>
      <vt:lpstr>Processes and threads</vt:lpstr>
      <vt:lpstr>Processes and threads</vt:lpstr>
      <vt:lpstr>Threads in python</vt:lpstr>
      <vt:lpstr>Creating threads</vt:lpstr>
      <vt:lpstr>threads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4</dc:title>
  <dc:creator>Владислав Карюкин</dc:creator>
  <cp:lastModifiedBy>Владислав Карюкин</cp:lastModifiedBy>
  <cp:revision>4</cp:revision>
  <dcterms:created xsi:type="dcterms:W3CDTF">2022-09-01T11:29:08Z</dcterms:created>
  <dcterms:modified xsi:type="dcterms:W3CDTF">2022-09-01T13:22:33Z</dcterms:modified>
</cp:coreProperties>
</file>